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C_DAF2214D.xml" ContentType="application/vnd.ms-powerpoint.comments+xml"/>
  <Override PartName="/ppt/comments/modernComment_10D_9D9D97CD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2" r:id="rId6"/>
    <p:sldId id="271" r:id="rId7"/>
    <p:sldId id="263" r:id="rId8"/>
    <p:sldId id="264" r:id="rId9"/>
    <p:sldId id="265" r:id="rId10"/>
    <p:sldId id="268" r:id="rId11"/>
    <p:sldId id="272" r:id="rId12"/>
    <p:sldId id="269" r:id="rId13"/>
    <p:sldId id="270" r:id="rId14"/>
    <p:sldId id="273" r:id="rId15"/>
    <p:sldId id="274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8B0128-3FA8-E993-6B2E-7F2970F8E173}" name="Riham Adnan" initials="RA" userId="70627f9c03286eb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6" d="100"/>
          <a:sy n="56" d="100"/>
        </p:scale>
        <p:origin x="271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omments/modernComment_10C_DAF2214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4F85949-F14E-45FB-A08C-240050C93B84}" authorId="{728B0128-3FA8-E993-6B2E-7F2970F8E173}" created="2023-12-01T03:10:47.84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673301325" sldId="268"/>
      <ac:spMk id="3" creationId="{E5F9D5AB-1313-58A7-BE05-ABCE843E9DD6}"/>
    </ac:deMkLst>
    <p188:txBody>
      <a:bodyPr/>
      <a:lstStyle/>
      <a:p>
        <a:r>
          <a:rPr lang="en-GB"/>
          <a:t>s. It is constituted by 3–4%
impurities, 7–17% volatile oils, 25–40% alcohol soluble
resins, and 57–61% water soluble gum</a:t>
        </a:r>
      </a:p>
    </p188:txBody>
  </p188:cm>
</p188:cmLst>
</file>

<file path=ppt/comments/modernComment_10D_9D9D97C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E8B4001-D8F0-492B-9843-5974788295DF}" authorId="{728B0128-3FA8-E993-6B2E-7F2970F8E173}" created="2023-12-04T14:57:13.34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44350925" sldId="269"/>
      <ac:spMk id="2" creationId="{66F1F096-46A3-3863-4E5B-0E0787CB5727}"/>
    </ac:deMkLst>
    <p188:txBody>
      <a:bodyPr/>
      <a:lstStyle/>
      <a:p>
        <a:r>
          <a:rPr lang="en-GB"/>
          <a:t>Active constituents within myrrh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87468-1C0A-D34A-4E0B-25A06FE5D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3FE81D-66B8-3857-FB48-00D819491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601D0-E75A-9F9C-BED6-4DD2C4D1F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533F-B652-4EE4-B60B-EE4E6F39ABA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A93FA-1DAD-B466-7621-8CCEF5F8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CE849-4647-F4DC-3155-41F16CD8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BE81-8271-48BF-98DC-4DBBC04E9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651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841D3-DCBD-D979-FBE4-4A534AF43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BB71D-0869-FA76-82A8-A038F080C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2B73E-F7A1-6460-E0FC-7C243A65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533F-B652-4EE4-B60B-EE4E6F39ABA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4168C-607F-560F-657A-C3C9AD17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612B7-A767-39B4-8D1F-F6E6332DB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BE81-8271-48BF-98DC-4DBBC04E9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33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EA8921-F5B9-A252-A089-7E29DEF381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74C1D-AA58-C53B-3624-10400410F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836E6-B12B-690E-17AE-FA8CE50DF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533F-B652-4EE4-B60B-EE4E6F39ABA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72BB1-EFF4-A76D-B044-C0BD0D17F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634B0-0D30-CA65-3E16-A9AFA53EF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BE81-8271-48BF-98DC-4DBBC04E9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554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15E40-8065-A5D9-9112-D90B8F786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69A0D-3826-2B73-6DF8-13B65E3D8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8A521-B6B1-E94C-95E3-1C8FFE202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533F-B652-4EE4-B60B-EE4E6F39ABA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37F80-B883-0754-1168-20CBC01E5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3F590-20EC-EAE7-4FD5-00AAF5B7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BE81-8271-48BF-98DC-4DBBC04E9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87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D21C9-5023-AA9F-DF83-EE8CD274A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4C456-2DAE-71BB-DFDD-0ED2997E8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26659-BEDA-E4FD-7E55-4B89B655E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533F-B652-4EE4-B60B-EE4E6F39ABA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BE297-D256-E0DF-D324-E56B9A8E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617E9-E968-C51A-BC43-1189708EC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BE81-8271-48BF-98DC-4DBBC04E9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06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EE36B-828B-67B4-A6FB-F5BB54079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1343E-9DD5-E5B0-2DB2-94A0AED1E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06491-407B-9D8B-B303-A1DC7F994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F4ED0-4639-2967-95CE-CB9577F8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533F-B652-4EE4-B60B-EE4E6F39ABA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B4971-E78C-757B-BC5A-EBFBEA62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BCDF1-159D-722B-2518-7F7AF9D76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BE81-8271-48BF-98DC-4DBBC04E9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365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E9294-7E77-1BCB-E2F5-C8027349D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568C5-F827-5F10-431A-0EF051887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A7242A-CD32-5C7D-7396-3735E168B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EBE22-6D4C-B231-112A-CBFE2F6896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683505-3707-9F75-7D86-BC513E24DD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492AEC-BF23-DBF3-B597-02EF9F392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533F-B652-4EE4-B60B-EE4E6F39ABA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E5CCDB-FD5F-FB49-41D1-3928D0150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7BC17-CCA3-0EB7-A812-D88F4CAF2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BE81-8271-48BF-98DC-4DBBC04E9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40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C9D9E-9D92-954F-21E8-693D3D497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090DE5-887D-B7C7-B937-ABBBE71EF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533F-B652-4EE4-B60B-EE4E6F39ABA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BA18F-0023-5939-421D-287D76F05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286A7-8A38-DC34-748F-DC3BEE4CD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BE81-8271-48BF-98DC-4DBBC04E9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134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02E408-F365-360F-DC63-E302FF9FF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533F-B652-4EE4-B60B-EE4E6F39ABA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657158-B3E3-67AE-1072-A11F31123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4DC13-9618-3454-6062-26FEACA4D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BE81-8271-48BF-98DC-4DBBC04E9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09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1D6B9-1F4C-BA00-4057-AC872D83F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57B55-8C6C-DAFA-AA78-ED6A96642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31F0D-ECBC-6E57-395C-F13E8E7DE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D6F1A-9746-AEAA-7383-997BB1F4A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533F-B652-4EE4-B60B-EE4E6F39ABA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4D94D-D450-A6CF-0785-6661F1ED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A005E-4B84-033D-D588-A43E50E61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BE81-8271-48BF-98DC-4DBBC04E9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989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F0C9A-C831-C0BD-434A-15679FDF6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D2DE3B-E263-1BDC-0FD8-88EFA9E662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FD61CD-2EDF-B6B8-5066-E8793F6E0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5147A-F973-0D4A-DC52-98E27980B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533F-B652-4EE4-B60B-EE4E6F39ABA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032E3-4177-D2EB-B748-1AAD0C6DC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DE4A4-4618-B2C8-6E7C-9B9A26A5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BE81-8271-48BF-98DC-4DBBC04E9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74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B4A613-D705-DF39-101B-057234332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BABC1-39B4-68EF-34C1-1DB9F469B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BED46-4E46-DEA2-6956-E7B5D1EE29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533F-B652-4EE4-B60B-EE4E6F39ABA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812EA-4C2F-0091-0B65-804232F23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7225F-D7FB-E65B-504E-02C44121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9BE81-8271-48BF-98DC-4DBBC04E9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16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8/10/relationships/comments" Target="../comments/modernComment_10C_DAF2214D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17/06/relationships/model3d" Target="../media/model3d1.glb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microsoft.com/office/2018/10/relationships/comments" Target="../comments/modernComment_10D_9D9D97CD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45E8E5-40B0-1BD0-2B94-CC92E5E87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87549"/>
            <a:ext cx="457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43D725-CA3F-6294-C294-88B8A00FD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9430" y="1600200"/>
            <a:ext cx="9144000" cy="2387600"/>
          </a:xfrm>
        </p:spPr>
        <p:txBody>
          <a:bodyPr>
            <a:noAutofit/>
          </a:bodyPr>
          <a:lstStyle/>
          <a:p>
            <a:r>
              <a:rPr lang="en-GB" sz="20000" b="1" dirty="0">
                <a:latin typeface="Britannic Bold" panose="020B0903060703020204" pitchFamily="34" charset="0"/>
              </a:rPr>
              <a:t>Resins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7C6DF6-9F49-78EE-6F2E-5A63E6ADF6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429919"/>
            <a:ext cx="9144000" cy="1655762"/>
          </a:xfrm>
        </p:spPr>
        <p:txBody>
          <a:bodyPr/>
          <a:lstStyle/>
          <a:p>
            <a:r>
              <a:rPr lang="en-GB" dirty="0"/>
              <a:t>By</a:t>
            </a:r>
          </a:p>
          <a:p>
            <a:r>
              <a:rPr lang="en-GB" dirty="0"/>
              <a:t>Ass. </a:t>
            </a:r>
            <a:r>
              <a:rPr lang="en-GB" dirty="0" err="1"/>
              <a:t>lec</a:t>
            </a:r>
            <a:r>
              <a:rPr lang="en-GB" dirty="0"/>
              <a:t>. Riham Adnan Al-</a:t>
            </a:r>
            <a:r>
              <a:rPr lang="en-GB" dirty="0" err="1"/>
              <a:t>Anssari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4530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5AF8D-3F81-703F-7987-C691B20A7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Myrrh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D5AB-1313-58A7-BE05-ABCE843E9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An </a:t>
            </a:r>
            <a:r>
              <a:rPr lang="en-US" sz="2400" b="1" dirty="0"/>
              <a:t>oleo-gum resin </a:t>
            </a:r>
            <a:r>
              <a:rPr lang="en-US" sz="2400" dirty="0"/>
              <a:t>produced by different </a:t>
            </a:r>
            <a:r>
              <a:rPr lang="en-US" sz="2400" dirty="0" err="1"/>
              <a:t>Commiphora</a:t>
            </a:r>
            <a:r>
              <a:rPr lang="en-US" sz="2400" dirty="0"/>
              <a:t> species such as </a:t>
            </a:r>
            <a:r>
              <a:rPr lang="en-GB" sz="2400" b="1" i="1" dirty="0"/>
              <a:t>Commiphora myrrh </a:t>
            </a:r>
            <a:r>
              <a:rPr lang="en-GB" sz="2400" b="1" dirty="0"/>
              <a:t>Fam. Burseraceae</a:t>
            </a:r>
          </a:p>
          <a:p>
            <a:r>
              <a:rPr lang="en-GB" sz="2400" dirty="0"/>
              <a:t>Useful part: stem</a:t>
            </a:r>
          </a:p>
          <a:p>
            <a:r>
              <a:rPr lang="en-GB" sz="2400" dirty="0"/>
              <a:t>Extracted by making incisions to the plant stem, the yellow exudates then were allowed to dry to give dark reddish brown resins .</a:t>
            </a:r>
          </a:p>
          <a:p>
            <a:r>
              <a:rPr lang="en-US" sz="2400" dirty="0"/>
              <a:t>It is used as an antiseptic, astringent, and as an expectorant.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777DB-B19D-CB26-143D-47717A4C6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617148"/>
            <a:ext cx="1809750" cy="162877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Mummy">
                <a:extLst>
                  <a:ext uri="{FF2B5EF4-FFF2-40B4-BE49-F238E27FC236}">
                    <a16:creationId xmlns:a16="http://schemas.microsoft.com/office/drawing/2014/main" id="{396EE2C0-040A-35CE-E12C-C05F4BF77D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25765434"/>
                  </p:ext>
                </p:extLst>
              </p:nvPr>
            </p:nvGraphicFramePr>
            <p:xfrm>
              <a:off x="12621931" y="2759729"/>
              <a:ext cx="2367680" cy="409827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367680" cy="4098271"/>
                    </a:xfrm>
                    <a:prstGeom prst="rect">
                      <a:avLst/>
                    </a:prstGeom>
                  </am3d:spPr>
                  <am3d:camera>
                    <am3d:pos x="0" y="0" z="594495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692843" d="1000000"/>
                    <am3d:preTrans dx="9387" dy="-17994222" dz="-5232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091398" ay="-280550" az="1074140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2773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Mummy">
                <a:extLst>
                  <a:ext uri="{FF2B5EF4-FFF2-40B4-BE49-F238E27FC236}">
                    <a16:creationId xmlns:a16="http://schemas.microsoft.com/office/drawing/2014/main" id="{396EE2C0-040A-35CE-E12C-C05F4BF77D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21931" y="2759729"/>
                <a:ext cx="2367680" cy="409827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3301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5AF8D-3F81-703F-7987-C691B20A7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Myrrh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D5AB-1313-58A7-BE05-ABCE843E9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An </a:t>
            </a:r>
            <a:r>
              <a:rPr lang="en-US" sz="2400" b="1" dirty="0"/>
              <a:t>oleo-gum resin </a:t>
            </a:r>
            <a:r>
              <a:rPr lang="en-US" sz="2400" dirty="0"/>
              <a:t>produced by different </a:t>
            </a:r>
            <a:r>
              <a:rPr lang="en-US" sz="2400" dirty="0" err="1"/>
              <a:t>Commiphora</a:t>
            </a:r>
            <a:r>
              <a:rPr lang="en-US" sz="2400" dirty="0"/>
              <a:t> species such as </a:t>
            </a:r>
            <a:r>
              <a:rPr lang="en-GB" sz="2400" b="1" i="1" dirty="0"/>
              <a:t>Commiphora myrrh </a:t>
            </a:r>
            <a:r>
              <a:rPr lang="en-GB" sz="2400" b="1" dirty="0"/>
              <a:t>Fam. Burseraceae</a:t>
            </a:r>
          </a:p>
          <a:p>
            <a:r>
              <a:rPr lang="en-GB" sz="2400" dirty="0"/>
              <a:t>Useful part: stem</a:t>
            </a:r>
          </a:p>
          <a:p>
            <a:r>
              <a:rPr lang="en-GB" sz="2400" dirty="0"/>
              <a:t>Extracted by making incisions to the plant stem, the yellow exudates then were allowed to dry to give dark reddish brown resins .</a:t>
            </a:r>
          </a:p>
          <a:p>
            <a:r>
              <a:rPr lang="en-US" sz="2400" dirty="0"/>
              <a:t>It is used as an antiseptic, astringent, and as an expectorant.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777DB-B19D-CB26-143D-47717A4C6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892" y="4237585"/>
            <a:ext cx="1809750" cy="162877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Mummy">
                <a:extLst>
                  <a:ext uri="{FF2B5EF4-FFF2-40B4-BE49-F238E27FC236}">
                    <a16:creationId xmlns:a16="http://schemas.microsoft.com/office/drawing/2014/main" id="{396EE2C0-040A-35CE-E12C-C05F4BF77DC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4927134"/>
                  </p:ext>
                </p:extLst>
              </p:nvPr>
            </p:nvGraphicFramePr>
            <p:xfrm>
              <a:off x="8643669" y="1690688"/>
              <a:ext cx="3245954" cy="473911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245954" cy="4739117"/>
                    </a:xfrm>
                    <a:prstGeom prst="rect">
                      <a:avLst/>
                    </a:prstGeom>
                  </am3d:spPr>
                  <am3d:camera>
                    <am3d:pos x="0" y="0" z="594495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692843" d="1000000"/>
                    <am3d:preTrans dx="9387" dy="-17994222" dz="-5232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14172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Mummy">
                <a:extLst>
                  <a:ext uri="{FF2B5EF4-FFF2-40B4-BE49-F238E27FC236}">
                    <a16:creationId xmlns:a16="http://schemas.microsoft.com/office/drawing/2014/main" id="{396EE2C0-040A-35CE-E12C-C05F4BF77D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43669" y="1690688"/>
                <a:ext cx="3245954" cy="47391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9481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1F096-46A3-3863-4E5B-0E0787CB5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Extraction …. </a:t>
            </a:r>
            <a:r>
              <a:rPr lang="en-GB" sz="5400" b="1" dirty="0"/>
              <a:t>Of what?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DC312-3848-05C0-B55E-76D30E185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1- </a:t>
            </a:r>
            <a:r>
              <a:rPr lang="en-GB" sz="2400" b="1" dirty="0"/>
              <a:t>Extraction with water</a:t>
            </a:r>
            <a:r>
              <a:rPr lang="en-GB" sz="2400" b="1" dirty="0">
                <a:sym typeface="Wingdings" panose="05000000000000000000" pitchFamily="2" charset="2"/>
              </a:rPr>
              <a:t> </a:t>
            </a:r>
            <a:r>
              <a:rPr lang="en-GB" sz="2400" dirty="0">
                <a:sym typeface="Wingdings" panose="05000000000000000000" pitchFamily="2" charset="2"/>
              </a:rPr>
              <a:t>(water extract is rich in carbohydrates such as arabinose and galactose)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20 gm of myrrh macerated over night with 300 mL water, then filtered.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2- </a:t>
            </a:r>
            <a:r>
              <a:rPr lang="en-GB" sz="2400" b="1" dirty="0"/>
              <a:t>Extraction with alcohol </a:t>
            </a:r>
            <a:r>
              <a:rPr lang="en-GB" sz="2400" dirty="0"/>
              <a:t>(alcoholic extract is rich with phenolic compounds such as </a:t>
            </a:r>
            <a:r>
              <a:rPr lang="en-GB" sz="2400" dirty="0" err="1"/>
              <a:t>pyrocatechin</a:t>
            </a:r>
            <a:r>
              <a:rPr lang="en-GB" sz="2400" dirty="0"/>
              <a:t>)</a:t>
            </a:r>
          </a:p>
          <a:p>
            <a:pPr marL="0" indent="0">
              <a:buNone/>
            </a:pPr>
            <a:r>
              <a:rPr lang="en-GB" sz="2400" dirty="0"/>
              <a:t>200 gm of myrrh macerated over night with 300 mL methanol, then filtered.</a:t>
            </a:r>
          </a:p>
          <a:p>
            <a:pPr marL="0" indent="0">
              <a:buNone/>
            </a:pPr>
            <a:endParaRPr lang="en-GB" sz="24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Mummy">
                <a:extLst>
                  <a:ext uri="{FF2B5EF4-FFF2-40B4-BE49-F238E27FC236}">
                    <a16:creationId xmlns:a16="http://schemas.microsoft.com/office/drawing/2014/main" id="{61C40E12-909F-2BA9-9028-F0D6DA4F92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91991873"/>
                  </p:ext>
                </p:extLst>
              </p:nvPr>
            </p:nvGraphicFramePr>
            <p:xfrm>
              <a:off x="-3025623" y="2106494"/>
              <a:ext cx="2637609" cy="475150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637609" cy="4751506"/>
                    </a:xfrm>
                    <a:prstGeom prst="rect">
                      <a:avLst/>
                    </a:prstGeom>
                  </am3d:spPr>
                  <am3d:camera>
                    <am3d:pos x="0" y="0" z="594495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692843" d="1000000"/>
                    <am3d:preTrans dx="9387" dy="-17994222" dz="-52323"/>
                    <am3d:scale>
                      <am3d:sx n="1000000" d="1000000"/>
                      <am3d:sy n="1000000" d="1000000"/>
                      <am3d:sz n="1000000" d="1000000"/>
                    </am3d:scale>
                    <am3d:rot ax="545981" ay="-2617701" az="-37837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1417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Mummy">
                <a:extLst>
                  <a:ext uri="{FF2B5EF4-FFF2-40B4-BE49-F238E27FC236}">
                    <a16:creationId xmlns:a16="http://schemas.microsoft.com/office/drawing/2014/main" id="{61C40E12-909F-2BA9-9028-F0D6DA4F92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025623" y="2106494"/>
                <a:ext cx="2637609" cy="47515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43509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012F-D6D6-5253-2A15-03521365F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7C53-8FB3-EBD8-9963-7D46D1561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1- </a:t>
            </a:r>
            <a:r>
              <a:rPr lang="en-GB" sz="2400" b="1" dirty="0" err="1"/>
              <a:t>Molish’s</a:t>
            </a:r>
            <a:r>
              <a:rPr lang="en-GB" sz="2400" b="1" dirty="0"/>
              <a:t> test: </a:t>
            </a:r>
            <a:r>
              <a:rPr lang="en-GB" sz="2400" dirty="0"/>
              <a:t>add </a:t>
            </a:r>
            <a:r>
              <a:rPr lang="ar-IQ" sz="2400" dirty="0"/>
              <a:t>2-3</a:t>
            </a:r>
            <a:r>
              <a:rPr lang="en-GB" sz="2400" dirty="0"/>
              <a:t>drops of Molisch’s reagent to 1 ml of the water- extract, then add concentrated H2SO4 drop by drop on the side of test tube until purple ring form –this ring indicative of the presence of </a:t>
            </a:r>
            <a:r>
              <a:rPr lang="en-GB" sz="2400" u="sng" dirty="0"/>
              <a:t>carbohydrate</a:t>
            </a:r>
            <a:r>
              <a:rPr lang="en-GB" sz="2400" dirty="0"/>
              <a:t> within the water-extract of Myrrh resin.</a:t>
            </a:r>
          </a:p>
          <a:p>
            <a:r>
              <a:rPr lang="en-GB" sz="2400" dirty="0"/>
              <a:t> 2-</a:t>
            </a:r>
            <a:r>
              <a:rPr lang="en-GB" sz="2400" b="1" dirty="0"/>
              <a:t>FeCl3 test: </a:t>
            </a:r>
            <a:r>
              <a:rPr lang="en-GB" sz="2400" dirty="0"/>
              <a:t>few drops of 1% FeCl3 solution added to 1 mL of alcoholic-myrrh extract, shake well then leave it to stand for a while, a light brown precipitate formed due to the presence of </a:t>
            </a:r>
            <a:r>
              <a:rPr lang="en-GB" sz="2400" u="sng" dirty="0"/>
              <a:t>phenolic compounds </a:t>
            </a:r>
            <a:r>
              <a:rPr lang="en-GB" sz="2400" dirty="0"/>
              <a:t>within the alcoholic extract of Myrrh resin.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AF24F-2E70-E160-E7C8-EA885F182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282" y="4572568"/>
            <a:ext cx="5045630" cy="173933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EA69C89-0F94-179B-4AD5-A9A24C5A8A84}"/>
              </a:ext>
            </a:extLst>
          </p:cNvPr>
          <p:cNvCxnSpPr>
            <a:cxnSpLocks/>
          </p:cNvCxnSpPr>
          <p:nvPr/>
        </p:nvCxnSpPr>
        <p:spPr>
          <a:xfrm flipV="1">
            <a:off x="6423768" y="5584572"/>
            <a:ext cx="0" cy="4601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082501D-3B3C-22D8-F145-FB7BBEB6B685}"/>
              </a:ext>
            </a:extLst>
          </p:cNvPr>
          <p:cNvSpPr/>
          <p:nvPr/>
        </p:nvSpPr>
        <p:spPr>
          <a:xfrm>
            <a:off x="6404664" y="5959514"/>
            <a:ext cx="2663950" cy="8652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Responsible for the </a:t>
            </a:r>
            <a:r>
              <a:rPr lang="en-GB" dirty="0" err="1"/>
              <a:t>color</a:t>
            </a:r>
            <a:r>
              <a:rPr lang="en-GB" dirty="0"/>
              <a:t> change and/or formation of precipitate</a:t>
            </a:r>
          </a:p>
        </p:txBody>
      </p:sp>
    </p:spTree>
    <p:extLst>
      <p:ext uri="{BB962C8B-B14F-4D97-AF65-F5344CB8AC3E}">
        <p14:creationId xmlns:p14="http://schemas.microsoft.com/office/powerpoint/2010/main" val="4104625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5CAD6-643D-F381-E70A-4825B244C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A1F9B8-6AFC-A50C-44EC-634AA177E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1" r="1235"/>
          <a:stretch/>
        </p:blipFill>
        <p:spPr>
          <a:xfrm>
            <a:off x="-1" y="32368"/>
            <a:ext cx="12192001" cy="6460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98194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B298E-C447-65E4-CAB1-F141F8B6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E6787D-1962-3CF1-6845-DE9D0C920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" b="33831"/>
          <a:stretch/>
        </p:blipFill>
        <p:spPr>
          <a:xfrm>
            <a:off x="0" y="1"/>
            <a:ext cx="5486400" cy="688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6FD6DB-8498-852D-28CD-A9FD14521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8"/>
          <a:stretch/>
        </p:blipFill>
        <p:spPr>
          <a:xfrm>
            <a:off x="5881809" y="0"/>
            <a:ext cx="6310191" cy="6888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83901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45E8E5-40B0-1BD0-2B94-CC92E5E87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87549"/>
            <a:ext cx="457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97C6DF6-9F49-78EE-6F2E-5A63E6ADF6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95291"/>
            <a:ext cx="6096000" cy="1483743"/>
          </a:xfrm>
        </p:spPr>
        <p:txBody>
          <a:bodyPr/>
          <a:lstStyle/>
          <a:p>
            <a:r>
              <a:rPr lang="en-GB" dirty="0">
                <a:latin typeface="Britannic Bold" panose="020B0903060703020204" pitchFamily="34" charset="0"/>
              </a:rPr>
              <a:t>In Whole or in pieces</a:t>
            </a:r>
          </a:p>
          <a:p>
            <a:r>
              <a:rPr lang="en-GB" dirty="0">
                <a:latin typeface="Britannic Bold" panose="020B0903060703020204" pitchFamily="34" charset="0"/>
              </a:rPr>
              <a:t>Get the bug out of the amber ! 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A94BF2D1-91E5-A2D3-8388-1965B6E09CCA}"/>
              </a:ext>
            </a:extLst>
          </p:cNvPr>
          <p:cNvSpPr/>
          <p:nvPr/>
        </p:nvSpPr>
        <p:spPr>
          <a:xfrm>
            <a:off x="3881886" y="4290999"/>
            <a:ext cx="1063925" cy="1483743"/>
          </a:xfrm>
          <a:custGeom>
            <a:avLst/>
            <a:gdLst>
              <a:gd name="connsiteX0" fmla="*/ 0 w 1063925"/>
              <a:gd name="connsiteY0" fmla="*/ 951781 h 1483743"/>
              <a:gd name="connsiteX1" fmla="*/ 265981 w 1063925"/>
              <a:gd name="connsiteY1" fmla="*/ 951781 h 1483743"/>
              <a:gd name="connsiteX2" fmla="*/ 265981 w 1063925"/>
              <a:gd name="connsiteY2" fmla="*/ 504444 h 1483743"/>
              <a:gd name="connsiteX3" fmla="*/ 265981 w 1063925"/>
              <a:gd name="connsiteY3" fmla="*/ 0 h 1483743"/>
              <a:gd name="connsiteX4" fmla="*/ 797944 w 1063925"/>
              <a:gd name="connsiteY4" fmla="*/ 0 h 1483743"/>
              <a:gd name="connsiteX5" fmla="*/ 797944 w 1063925"/>
              <a:gd name="connsiteY5" fmla="*/ 475891 h 1483743"/>
              <a:gd name="connsiteX6" fmla="*/ 797944 w 1063925"/>
              <a:gd name="connsiteY6" fmla="*/ 951781 h 1483743"/>
              <a:gd name="connsiteX7" fmla="*/ 1063925 w 1063925"/>
              <a:gd name="connsiteY7" fmla="*/ 951781 h 1483743"/>
              <a:gd name="connsiteX8" fmla="*/ 787305 w 1063925"/>
              <a:gd name="connsiteY8" fmla="*/ 1228401 h 1483743"/>
              <a:gd name="connsiteX9" fmla="*/ 531963 w 1063925"/>
              <a:gd name="connsiteY9" fmla="*/ 1483743 h 1483743"/>
              <a:gd name="connsiteX10" fmla="*/ 281940 w 1063925"/>
              <a:gd name="connsiteY10" fmla="*/ 1233721 h 1483743"/>
              <a:gd name="connsiteX11" fmla="*/ 0 w 1063925"/>
              <a:gd name="connsiteY11" fmla="*/ 951781 h 1483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3925" h="1483743" fill="none" extrusionOk="0">
                <a:moveTo>
                  <a:pt x="0" y="951781"/>
                </a:moveTo>
                <a:cubicBezTo>
                  <a:pt x="130288" y="939485"/>
                  <a:pt x="201593" y="961282"/>
                  <a:pt x="265981" y="951781"/>
                </a:cubicBezTo>
                <a:cubicBezTo>
                  <a:pt x="219547" y="828631"/>
                  <a:pt x="317227" y="726532"/>
                  <a:pt x="265981" y="504444"/>
                </a:cubicBezTo>
                <a:cubicBezTo>
                  <a:pt x="214735" y="282356"/>
                  <a:pt x="275896" y="115200"/>
                  <a:pt x="265981" y="0"/>
                </a:cubicBezTo>
                <a:cubicBezTo>
                  <a:pt x="479701" y="-14575"/>
                  <a:pt x="642448" y="8689"/>
                  <a:pt x="797944" y="0"/>
                </a:cubicBezTo>
                <a:cubicBezTo>
                  <a:pt x="847907" y="125581"/>
                  <a:pt x="789783" y="285287"/>
                  <a:pt x="797944" y="475891"/>
                </a:cubicBezTo>
                <a:cubicBezTo>
                  <a:pt x="806105" y="666495"/>
                  <a:pt x="776701" y="778943"/>
                  <a:pt x="797944" y="951781"/>
                </a:cubicBezTo>
                <a:cubicBezTo>
                  <a:pt x="875198" y="928772"/>
                  <a:pt x="996516" y="979614"/>
                  <a:pt x="1063925" y="951781"/>
                </a:cubicBezTo>
                <a:cubicBezTo>
                  <a:pt x="990099" y="1046832"/>
                  <a:pt x="891449" y="1120352"/>
                  <a:pt x="787305" y="1228401"/>
                </a:cubicBezTo>
                <a:cubicBezTo>
                  <a:pt x="683161" y="1336450"/>
                  <a:pt x="583252" y="1391161"/>
                  <a:pt x="531963" y="1483743"/>
                </a:cubicBezTo>
                <a:cubicBezTo>
                  <a:pt x="411353" y="1405353"/>
                  <a:pt x="408155" y="1321272"/>
                  <a:pt x="281940" y="1233721"/>
                </a:cubicBezTo>
                <a:cubicBezTo>
                  <a:pt x="155726" y="1146170"/>
                  <a:pt x="112166" y="1002586"/>
                  <a:pt x="0" y="951781"/>
                </a:cubicBezTo>
                <a:close/>
              </a:path>
              <a:path w="1063925" h="1483743" stroke="0" extrusionOk="0">
                <a:moveTo>
                  <a:pt x="0" y="951781"/>
                </a:moveTo>
                <a:cubicBezTo>
                  <a:pt x="78405" y="924290"/>
                  <a:pt x="163329" y="958523"/>
                  <a:pt x="265981" y="951781"/>
                </a:cubicBezTo>
                <a:cubicBezTo>
                  <a:pt x="261938" y="828512"/>
                  <a:pt x="273588" y="620195"/>
                  <a:pt x="265981" y="456855"/>
                </a:cubicBezTo>
                <a:cubicBezTo>
                  <a:pt x="258374" y="293515"/>
                  <a:pt x="280086" y="154017"/>
                  <a:pt x="265981" y="0"/>
                </a:cubicBezTo>
                <a:cubicBezTo>
                  <a:pt x="454829" y="-9653"/>
                  <a:pt x="676750" y="38393"/>
                  <a:pt x="797944" y="0"/>
                </a:cubicBezTo>
                <a:cubicBezTo>
                  <a:pt x="831404" y="236706"/>
                  <a:pt x="746805" y="301739"/>
                  <a:pt x="797944" y="485408"/>
                </a:cubicBezTo>
                <a:cubicBezTo>
                  <a:pt x="849083" y="669077"/>
                  <a:pt x="791262" y="829795"/>
                  <a:pt x="797944" y="951781"/>
                </a:cubicBezTo>
                <a:cubicBezTo>
                  <a:pt x="890118" y="940019"/>
                  <a:pt x="990656" y="973479"/>
                  <a:pt x="1063925" y="951781"/>
                </a:cubicBezTo>
                <a:cubicBezTo>
                  <a:pt x="975491" y="1102757"/>
                  <a:pt x="843757" y="1141213"/>
                  <a:pt x="787305" y="1228401"/>
                </a:cubicBezTo>
                <a:cubicBezTo>
                  <a:pt x="730853" y="1315589"/>
                  <a:pt x="599434" y="1361174"/>
                  <a:pt x="531963" y="1483743"/>
                </a:cubicBezTo>
                <a:cubicBezTo>
                  <a:pt x="453047" y="1445313"/>
                  <a:pt x="349997" y="1275200"/>
                  <a:pt x="276621" y="1228401"/>
                </a:cubicBezTo>
                <a:cubicBezTo>
                  <a:pt x="203245" y="1181602"/>
                  <a:pt x="158794" y="1061254"/>
                  <a:pt x="0" y="951781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568411168">
                  <a:prstGeom prst="down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9C4239-204D-C85A-E1AB-75F115828256}"/>
              </a:ext>
            </a:extLst>
          </p:cNvPr>
          <p:cNvSpPr txBox="1"/>
          <p:nvPr/>
        </p:nvSpPr>
        <p:spPr>
          <a:xfrm>
            <a:off x="3709358" y="5774742"/>
            <a:ext cx="205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Home work</a:t>
            </a:r>
          </a:p>
        </p:txBody>
      </p:sp>
    </p:spTree>
    <p:extLst>
      <p:ext uri="{BB962C8B-B14F-4D97-AF65-F5344CB8AC3E}">
        <p14:creationId xmlns:p14="http://schemas.microsoft.com/office/powerpoint/2010/main" val="1078115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36CE1-5EDF-7CAB-70A5-96021AF69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Resins are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382B1-C7C5-B407-0D5E-2C8E6AD0B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Amorphous mixtures of:  essential oils, oxygenated products of terpenes, and carboxylic acids</a:t>
            </a:r>
            <a:endParaRPr lang="en-GB" sz="2400" dirty="0"/>
          </a:p>
          <a:p>
            <a:r>
              <a:rPr lang="en-GB" sz="2400" dirty="0"/>
              <a:t>Plant exudate</a:t>
            </a:r>
          </a:p>
          <a:p>
            <a:r>
              <a:rPr lang="en-GB" sz="2400" dirty="0"/>
              <a:t>Secondary metabolites</a:t>
            </a:r>
          </a:p>
          <a:p>
            <a:r>
              <a:rPr lang="en-GB" sz="2400" dirty="0"/>
              <a:t>Derived from natural living sources, </a:t>
            </a:r>
            <a:r>
              <a:rPr lang="en-GB" sz="2400" u="sng" dirty="0"/>
              <a:t>mostly</a:t>
            </a:r>
            <a:r>
              <a:rPr lang="en-GB" sz="2400" dirty="0"/>
              <a:t> from plants, although some were derived from animal sources like the shellac which is secreted from the lac insect.</a:t>
            </a:r>
          </a:p>
          <a:p>
            <a:endParaRPr lang="en-GB" sz="2400" dirty="0"/>
          </a:p>
          <a:p>
            <a:endParaRPr lang="en-GB" sz="2400" u="sng" dirty="0"/>
          </a:p>
        </p:txBody>
      </p:sp>
    </p:spTree>
    <p:extLst>
      <p:ext uri="{BB962C8B-B14F-4D97-AF65-F5344CB8AC3E}">
        <p14:creationId xmlns:p14="http://schemas.microsoft.com/office/powerpoint/2010/main" val="2816920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B1823-FA52-1493-6845-5704CDFD2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Resins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877D8-CE9A-EA0A-405E-1FFAA9B6C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Solid, semi-solid or liquid products.</a:t>
            </a:r>
          </a:p>
          <a:p>
            <a:r>
              <a:rPr lang="en-GB" sz="2400" dirty="0"/>
              <a:t>Transparent or translucent products</a:t>
            </a:r>
          </a:p>
          <a:p>
            <a:r>
              <a:rPr lang="en-GB" sz="2400" dirty="0"/>
              <a:t>Soften or melt upon heating</a:t>
            </a:r>
          </a:p>
          <a:p>
            <a:pPr algn="l"/>
            <a:r>
              <a:rPr lang="en-US" sz="2400" i="0" u="none" strike="noStrike" baseline="0" dirty="0"/>
              <a:t>Most of the resins are heavier than </a:t>
            </a:r>
            <a:r>
              <a:rPr lang="en-GB" sz="2400" i="0" u="none" strike="noStrike" baseline="0" dirty="0"/>
              <a:t>water.</a:t>
            </a:r>
          </a:p>
          <a:p>
            <a:pPr algn="l"/>
            <a:r>
              <a:rPr lang="en-US" sz="2400" dirty="0"/>
              <a:t>They are insoluble in most  polar (e.g. Water) and non-polar (e.g. </a:t>
            </a:r>
            <a:r>
              <a:rPr lang="en-US" sz="2400" dirty="0" err="1"/>
              <a:t>hexan</a:t>
            </a:r>
            <a:r>
              <a:rPr lang="en-US" sz="2400" dirty="0"/>
              <a:t>) solvents, but dissolve in alcohol, benzene, chloroform and ethers as well as volatile and fixed oils.</a:t>
            </a:r>
          </a:p>
          <a:p>
            <a:pPr algn="l"/>
            <a:endParaRPr lang="en-US" b="1" dirty="0"/>
          </a:p>
          <a:p>
            <a:pPr algn="l"/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45731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B3435-CC80-DB0E-F626-21C1FBCCB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Resins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CAABE-F260-A221-47DA-053BCD1C1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Dragon’s blood </a:t>
            </a:r>
            <a:r>
              <a:rPr lang="en-US" sz="2400" dirty="0"/>
              <a:t>has been used as a hemostatic and </a:t>
            </a:r>
            <a:r>
              <a:rPr lang="en-US" sz="2400" dirty="0" err="1"/>
              <a:t>antidiarrhetic</a:t>
            </a:r>
            <a:r>
              <a:rPr lang="en-US" sz="2400" dirty="0"/>
              <a:t> drug.</a:t>
            </a:r>
          </a:p>
          <a:p>
            <a:r>
              <a:rPr lang="en-US" sz="2400" b="1" dirty="0"/>
              <a:t>Myrrh</a:t>
            </a:r>
            <a:r>
              <a:rPr lang="en-US" sz="2400" dirty="0"/>
              <a:t> is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used as an antiseptic and as an expectorant.</a:t>
            </a:r>
          </a:p>
          <a:p>
            <a:r>
              <a:rPr lang="en-GB" sz="2400" b="1" i="0" dirty="0">
                <a:effectLst/>
              </a:rPr>
              <a:t>Frankincense</a:t>
            </a:r>
            <a:r>
              <a:rPr lang="en-GB" sz="2400" i="0" dirty="0">
                <a:effectLst/>
              </a:rPr>
              <a:t> has anti-inflammatory properties, and improves digestion.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33137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145AD-CA85-D246-C9D6-313F7B1EB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1- </a:t>
            </a:r>
            <a:r>
              <a:rPr lang="en-GB" sz="2400" b="1" dirty="0"/>
              <a:t>Physiological resins </a:t>
            </a:r>
            <a:r>
              <a:rPr lang="en-GB" sz="2400" dirty="0"/>
              <a:t>: formed normally without plant injury.</a:t>
            </a:r>
          </a:p>
          <a:p>
            <a:r>
              <a:rPr lang="en-GB" sz="2400" dirty="0"/>
              <a:t>2-</a:t>
            </a:r>
            <a:r>
              <a:rPr lang="en-GB" sz="2400" b="1" dirty="0"/>
              <a:t>Pathological resins </a:t>
            </a:r>
            <a:r>
              <a:rPr lang="en-GB" sz="2400" dirty="0"/>
              <a:t>: formed as a result of plant injury or abnormal circumstances.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310A40-E7C9-9C67-AEAA-E0700CF46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Resins classification based on their Formation method</a:t>
            </a:r>
          </a:p>
        </p:txBody>
      </p:sp>
    </p:spTree>
    <p:extLst>
      <p:ext uri="{BB962C8B-B14F-4D97-AF65-F5344CB8AC3E}">
        <p14:creationId xmlns:p14="http://schemas.microsoft.com/office/powerpoint/2010/main" val="3787243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46211-CD86-D119-01DD-31541F899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2D285-AC91-3F8A-B3E3-700F6EF43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1- </a:t>
            </a:r>
            <a:r>
              <a:rPr lang="en-GB" sz="2400" b="1" dirty="0"/>
              <a:t>Based on their formation method</a:t>
            </a:r>
            <a:r>
              <a:rPr lang="en-GB" sz="2400" dirty="0"/>
              <a:t>: physiological and pathological resins</a:t>
            </a:r>
          </a:p>
          <a:p>
            <a:r>
              <a:rPr lang="en-GB" sz="2400" b="1" dirty="0"/>
              <a:t>2-Based on their chemical nature</a:t>
            </a:r>
            <a:r>
              <a:rPr lang="en-GB" sz="2400" dirty="0">
                <a:sym typeface="Wingdings" panose="05000000000000000000" pitchFamily="2" charset="2"/>
              </a:rPr>
              <a:t>: acid resins (e.g. myrrh), ester resins (e.g. dragon’s blood), alcohol resins(e.g. benzoin), phenol resins (e.g. balsam of tolu), </a:t>
            </a:r>
            <a:r>
              <a:rPr lang="en-GB" sz="2400" dirty="0" err="1">
                <a:sym typeface="Wingdings" panose="05000000000000000000" pitchFamily="2" charset="2"/>
              </a:rPr>
              <a:t>glycoresins</a:t>
            </a:r>
            <a:r>
              <a:rPr lang="en-GB" sz="2400" dirty="0">
                <a:sym typeface="Wingdings" panose="05000000000000000000" pitchFamily="2" charset="2"/>
              </a:rPr>
              <a:t> (e.g. jalap)and </a:t>
            </a:r>
            <a:r>
              <a:rPr lang="en-GB" sz="2400" dirty="0" err="1">
                <a:sym typeface="Wingdings" panose="05000000000000000000" pitchFamily="2" charset="2"/>
              </a:rPr>
              <a:t>resenes</a:t>
            </a:r>
            <a:r>
              <a:rPr lang="en-GB" sz="2400" dirty="0">
                <a:sym typeface="Wingdings" panose="05000000000000000000" pitchFamily="2" charset="2"/>
              </a:rPr>
              <a:t>  (e.g. asafoetida).</a:t>
            </a:r>
          </a:p>
          <a:p>
            <a:r>
              <a:rPr lang="en-GB" sz="2400" dirty="0">
                <a:sym typeface="Wingdings" panose="05000000000000000000" pitchFamily="2" charset="2"/>
              </a:rPr>
              <a:t>3- </a:t>
            </a:r>
            <a:r>
              <a:rPr lang="en-GB" sz="2400" b="1" dirty="0">
                <a:sym typeface="Wingdings" panose="05000000000000000000" pitchFamily="2" charset="2"/>
              </a:rPr>
              <a:t>Based on the </a:t>
            </a:r>
            <a:r>
              <a:rPr lang="en-GB" sz="2400" b="1" dirty="0"/>
              <a:t>Occurrence with other secondary metabolites</a:t>
            </a:r>
            <a:r>
              <a:rPr lang="en-GB" sz="2400" dirty="0"/>
              <a:t>: oleoresins(ginger), gum resins, oleo-gum resins(Myrrh), glycol-resins, balsams (balsam of tolu).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51591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3CEDF-1141-6975-2153-50F7BAC65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Resins classification based on their chemical nature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B040E-1631-2F54-E4A8-271652DA3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s-ES" sz="2800" b="1" i="0" u="none" strike="noStrike" baseline="0" dirty="0">
                <a:latin typeface="Times New Roman" panose="02020603050405020304" pitchFamily="18" charset="0"/>
              </a:rPr>
              <a:t>1-Acid </a:t>
            </a:r>
            <a:r>
              <a:rPr lang="es-ES" sz="2800" b="1" i="0" u="none" strike="noStrike" baseline="0" dirty="0" err="1">
                <a:latin typeface="Times New Roman" panose="02020603050405020304" pitchFamily="18" charset="0"/>
              </a:rPr>
              <a:t>resin</a:t>
            </a:r>
            <a:r>
              <a:rPr lang="es-ES" sz="28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s-ES" sz="2800" b="0" i="0" u="none" strike="noStrike" baseline="0" dirty="0">
                <a:latin typeface="Times New Roman" panose="02020603050405020304" pitchFamily="18" charset="0"/>
              </a:rPr>
              <a:t>: are </a:t>
            </a:r>
            <a:r>
              <a:rPr lang="es-ES" sz="2800" b="0" i="0" u="none" strike="noStrike" baseline="0" dirty="0" err="1">
                <a:latin typeface="Times New Roman" panose="02020603050405020304" pitchFamily="18" charset="0"/>
              </a:rPr>
              <a:t>resineous</a:t>
            </a:r>
            <a:r>
              <a:rPr lang="es-ES" sz="2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s-ES" sz="2800" b="0" i="0" u="none" strike="noStrike" baseline="0" dirty="0" err="1">
                <a:latin typeface="Times New Roman" panose="02020603050405020304" pitchFamily="18" charset="0"/>
              </a:rPr>
              <a:t>compounds</a:t>
            </a:r>
            <a:r>
              <a:rPr lang="es-ES" sz="2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s-ES" sz="2800" b="0" i="0" u="none" strike="noStrike" baseline="0" dirty="0" err="1">
                <a:latin typeface="Times New Roman" panose="02020603050405020304" pitchFamily="18" charset="0"/>
              </a:rPr>
              <a:t>containing</a:t>
            </a:r>
            <a:r>
              <a:rPr lang="es-ES" sz="2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s-ES" sz="2800" b="0" i="0" u="none" strike="noStrike" baseline="0" dirty="0" err="1">
                <a:latin typeface="Times New Roman" panose="02020603050405020304" pitchFamily="18" charset="0"/>
              </a:rPr>
              <a:t>carboxylic</a:t>
            </a:r>
            <a:r>
              <a:rPr lang="es-ES" sz="2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s-ES" sz="2800" b="0" i="0" u="none" strike="noStrike" baseline="0" dirty="0" err="1">
                <a:latin typeface="Times New Roman" panose="02020603050405020304" pitchFamily="18" charset="0"/>
              </a:rPr>
              <a:t>acid</a:t>
            </a:r>
            <a:r>
              <a:rPr lang="es-ES" sz="2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s-ES" sz="2800" b="0" i="0" u="none" strike="noStrike" baseline="0" dirty="0" err="1">
                <a:latin typeface="Times New Roman" panose="02020603050405020304" pitchFamily="18" charset="0"/>
              </a:rPr>
              <a:t>group</a:t>
            </a:r>
            <a:r>
              <a:rPr lang="es-ES" sz="2800" b="0" i="0" u="none" strike="noStrike" baseline="0" dirty="0">
                <a:latin typeface="Times New Roman" panose="02020603050405020304" pitchFamily="18" charset="0"/>
              </a:rPr>
              <a:t> (-COOH)</a:t>
            </a:r>
            <a:r>
              <a:rPr lang="es-ES" dirty="0">
                <a:latin typeface="Times New Roman" panose="02020603050405020304" pitchFamily="18" charset="0"/>
              </a:rPr>
              <a:t>, a </a:t>
            </a:r>
            <a:r>
              <a:rPr lang="es-ES" dirty="0" err="1">
                <a:latin typeface="Times New Roman" panose="02020603050405020304" pitchFamily="18" charset="0"/>
              </a:rPr>
              <a:t>common</a:t>
            </a:r>
            <a:r>
              <a:rPr lang="es-ES" dirty="0">
                <a:latin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</a:rPr>
              <a:t>example</a:t>
            </a:r>
            <a:r>
              <a:rPr lang="es-ES" dirty="0">
                <a:latin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</a:rPr>
              <a:t>is</a:t>
            </a:r>
            <a:r>
              <a:rPr lang="es-ES" dirty="0">
                <a:latin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</a:rPr>
              <a:t>myrrh</a:t>
            </a:r>
            <a:r>
              <a:rPr lang="es-ES" dirty="0">
                <a:latin typeface="Times New Roman" panose="02020603050405020304" pitchFamily="18" charset="0"/>
              </a:rPr>
              <a:t> (</a:t>
            </a:r>
            <a:r>
              <a:rPr lang="es-ES" dirty="0" err="1">
                <a:latin typeface="Times New Roman" panose="02020603050405020304" pitchFamily="18" charset="0"/>
              </a:rPr>
              <a:t>commiphoric</a:t>
            </a:r>
            <a:r>
              <a:rPr lang="es-ES" dirty="0">
                <a:latin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</a:rPr>
              <a:t>acid</a:t>
            </a:r>
            <a:r>
              <a:rPr lang="es-ES" dirty="0">
                <a:latin typeface="Times New Roman" panose="02020603050405020304" pitchFamily="18" charset="0"/>
              </a:rPr>
              <a:t>).</a:t>
            </a:r>
          </a:p>
          <a:p>
            <a:pPr marL="0" indent="0" algn="l">
              <a:buNone/>
            </a:pPr>
            <a:r>
              <a:rPr lang="es-ES" sz="2800" b="1" i="0" u="none" strike="noStrike" baseline="0" dirty="0">
                <a:latin typeface="Times New Roman" panose="02020603050405020304" pitchFamily="18" charset="0"/>
              </a:rPr>
              <a:t>2- </a:t>
            </a:r>
            <a:r>
              <a:rPr lang="es-ES" b="1" dirty="0">
                <a:latin typeface="Times New Roman" panose="02020603050405020304" pitchFamily="18" charset="0"/>
              </a:rPr>
              <a:t>Ester </a:t>
            </a:r>
            <a:r>
              <a:rPr lang="es-ES" sz="2800" b="1" i="0" u="none" strike="noStrike" baseline="0" dirty="0" err="1">
                <a:latin typeface="Times New Roman" panose="02020603050405020304" pitchFamily="18" charset="0"/>
              </a:rPr>
              <a:t>resin</a:t>
            </a:r>
            <a:r>
              <a:rPr lang="es-ES" sz="28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s-ES" sz="2800" b="0" i="0" u="none" strike="noStrike" baseline="0" dirty="0">
                <a:latin typeface="Times New Roman" panose="02020603050405020304" pitchFamily="18" charset="0"/>
              </a:rPr>
              <a:t>: </a:t>
            </a:r>
            <a:r>
              <a:rPr lang="es-ES" sz="2800" b="0" i="0" u="none" strike="noStrike" baseline="0" dirty="0" err="1">
                <a:latin typeface="Times New Roman" panose="02020603050405020304" pitchFamily="18" charset="0"/>
              </a:rPr>
              <a:t>e.g.benzoin</a:t>
            </a:r>
            <a:r>
              <a:rPr lang="es-ES" sz="2800" b="0" i="0" u="none" strike="noStrike" baseline="0" dirty="0">
                <a:latin typeface="Times New Roman" panose="02020603050405020304" pitchFamily="18" charset="0"/>
              </a:rPr>
              <a:t> (</a:t>
            </a:r>
            <a:r>
              <a:rPr lang="es-ES" sz="2800" b="0" i="0" u="none" strike="noStrike" baseline="0" dirty="0" err="1">
                <a:latin typeface="Times New Roman" panose="02020603050405020304" pitchFamily="18" charset="0"/>
              </a:rPr>
              <a:t>benzylbenzoate</a:t>
            </a:r>
            <a:r>
              <a:rPr lang="es-ES" sz="2800" b="0" i="0" u="none" strike="noStrike" baseline="0" dirty="0">
                <a:latin typeface="Times New Roman" panose="02020603050405020304" pitchFamily="18" charset="0"/>
              </a:rPr>
              <a:t>)</a:t>
            </a:r>
          </a:p>
          <a:p>
            <a:pPr marL="0" indent="0" algn="l">
              <a:buNone/>
            </a:pPr>
            <a:r>
              <a:rPr lang="es-ES" b="1" dirty="0">
                <a:latin typeface="Times New Roman" panose="02020603050405020304" pitchFamily="18" charset="0"/>
              </a:rPr>
              <a:t>3-R</a:t>
            </a:r>
            <a:r>
              <a:rPr lang="es-ES" sz="2800" b="1" i="0" u="none" strike="noStrike" baseline="0" dirty="0">
                <a:latin typeface="Times New Roman" panose="02020603050405020304" pitchFamily="18" charset="0"/>
              </a:rPr>
              <a:t>esin</a:t>
            </a:r>
            <a:r>
              <a:rPr lang="es-ES" b="1" dirty="0">
                <a:latin typeface="Times New Roman" panose="02020603050405020304" pitchFamily="18" charset="0"/>
              </a:rPr>
              <a:t> </a:t>
            </a:r>
            <a:r>
              <a:rPr lang="en-GB" sz="2800" b="1" i="0" u="none" strike="noStrike" baseline="0" dirty="0">
                <a:latin typeface="Times New Roman" panose="02020603050405020304" pitchFamily="18" charset="0"/>
              </a:rPr>
              <a:t>alcohols: balsam of </a:t>
            </a:r>
            <a:r>
              <a:rPr lang="en-GB" sz="2800" b="1" i="0" u="none" strike="noStrike" baseline="0" dirty="0" err="1">
                <a:latin typeface="Times New Roman" panose="02020603050405020304" pitchFamily="18" charset="0"/>
              </a:rPr>
              <a:t>peru</a:t>
            </a:r>
            <a:endParaRPr lang="en-GB" sz="2800" b="1" i="0" u="none" strike="noStrike" baseline="0" dirty="0">
              <a:latin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GB" b="1" dirty="0">
                <a:latin typeface="Times New Roman" panose="02020603050405020304" pitchFamily="18" charset="0"/>
              </a:rPr>
              <a:t>4-glycosidal resins</a:t>
            </a:r>
            <a:r>
              <a:rPr lang="en-GB" dirty="0">
                <a:latin typeface="Times New Roman" panose="02020603050405020304" pitchFamily="18" charset="0"/>
              </a:rPr>
              <a:t>: jalap resin</a:t>
            </a:r>
          </a:p>
          <a:p>
            <a:pPr marL="0" indent="0" algn="l">
              <a:buNone/>
            </a:pPr>
            <a:r>
              <a:rPr lang="en-GB" dirty="0">
                <a:latin typeface="Times New Roman" panose="02020603050405020304" pitchFamily="18" charset="0"/>
              </a:rPr>
              <a:t>5- </a:t>
            </a:r>
            <a:r>
              <a:rPr lang="en-GB" b="1" dirty="0" err="1">
                <a:latin typeface="Times New Roman" panose="02020603050405020304" pitchFamily="18" charset="0"/>
              </a:rPr>
              <a:t>resene</a:t>
            </a:r>
            <a:r>
              <a:rPr lang="en-GB" b="1" dirty="0">
                <a:latin typeface="Times New Roman" panose="02020603050405020304" pitchFamily="18" charset="0"/>
              </a:rPr>
              <a:t> resins: </a:t>
            </a:r>
            <a:r>
              <a:rPr lang="en-GB" dirty="0">
                <a:latin typeface="Times New Roman" panose="02020603050405020304" pitchFamily="18" charset="0"/>
              </a:rPr>
              <a:t>dragon’s blood</a:t>
            </a:r>
          </a:p>
          <a:p>
            <a:pPr marL="0" indent="0" algn="l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1298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E41C7-A5BD-AB5B-C4BA-5D9FEE1D6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Resins classification based on their </a:t>
            </a:r>
            <a:r>
              <a:rPr lang="en-GB" dirty="0"/>
              <a:t>Occurrence with other secondary metabolites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C4C91-588F-8DCB-B16D-97D107F4F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1- oleoresins : naturally occurring mixture of resins and volatile oils </a:t>
            </a:r>
            <a:r>
              <a:rPr lang="en-GB" dirty="0" err="1"/>
              <a:t>eg</a:t>
            </a:r>
            <a:r>
              <a:rPr lang="en-GB" dirty="0"/>
              <a:t> ginger</a:t>
            </a:r>
          </a:p>
          <a:p>
            <a:r>
              <a:rPr lang="en-GB" dirty="0"/>
              <a:t>2- gum resins : homogeneous mixture </a:t>
            </a:r>
            <a:r>
              <a:rPr lang="en-GB" dirty="0" err="1"/>
              <a:t>eof</a:t>
            </a:r>
            <a:r>
              <a:rPr lang="en-GB" dirty="0"/>
              <a:t> gum and resins</a:t>
            </a:r>
          </a:p>
          <a:p>
            <a:r>
              <a:rPr lang="en-GB" dirty="0"/>
              <a:t>3- oleo gum resins: homogeneous mixture of gum, volatile oils and resins </a:t>
            </a:r>
            <a:r>
              <a:rPr lang="en-GB" dirty="0" err="1"/>
              <a:t>eg</a:t>
            </a:r>
            <a:r>
              <a:rPr lang="en-GB" dirty="0"/>
              <a:t> myrrh</a:t>
            </a:r>
          </a:p>
          <a:p>
            <a:r>
              <a:rPr lang="en-GB" dirty="0"/>
              <a:t>4-glycol-resins :resin combined with sugar via glycosidic linkage</a:t>
            </a:r>
          </a:p>
          <a:p>
            <a:r>
              <a:rPr lang="en-GB" dirty="0"/>
              <a:t>5- balsams : resin with benzoic acid or cinnamic acid either in combination or free.eg balsam of tolu</a:t>
            </a:r>
          </a:p>
        </p:txBody>
      </p:sp>
    </p:spTree>
    <p:extLst>
      <p:ext uri="{BB962C8B-B14F-4D97-AF65-F5344CB8AC3E}">
        <p14:creationId xmlns:p14="http://schemas.microsoft.com/office/powerpoint/2010/main" val="2621476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CAA8B-071F-54C8-B869-A4FEA3D4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Resins extraction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D5A37-AC02-76DA-9C4E-846CA769D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1-extraction by solvents</a:t>
            </a:r>
          </a:p>
          <a:p>
            <a:r>
              <a:rPr lang="en-GB" dirty="0"/>
              <a:t>2-extraction by distillation</a:t>
            </a:r>
          </a:p>
          <a:p>
            <a:r>
              <a:rPr lang="en-GB" dirty="0"/>
              <a:t>3- extraction by heating resin-containing plant parts</a:t>
            </a:r>
          </a:p>
          <a:p>
            <a:r>
              <a:rPr lang="en-GB" dirty="0"/>
              <a:t>4-extraction by making incisions</a:t>
            </a:r>
          </a:p>
          <a:p>
            <a:r>
              <a:rPr lang="en-GB" dirty="0"/>
              <a:t>5-extraction by incrustation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910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16980</TotalTime>
  <Words>767</Words>
  <Application>Microsoft Office PowerPoint</Application>
  <PresentationFormat>Widescreen</PresentationFormat>
  <Paragraphs>67</Paragraphs>
  <Slides>16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Britannic Bold</vt:lpstr>
      <vt:lpstr>Calibri</vt:lpstr>
      <vt:lpstr>Calibri Light</vt:lpstr>
      <vt:lpstr>Times New Roman</vt:lpstr>
      <vt:lpstr>Office Theme</vt:lpstr>
      <vt:lpstr>Resins</vt:lpstr>
      <vt:lpstr>Resins are </vt:lpstr>
      <vt:lpstr>Resins properties</vt:lpstr>
      <vt:lpstr>Resins uses</vt:lpstr>
      <vt:lpstr>Resins classification based on their Formation method</vt:lpstr>
      <vt:lpstr>Classification</vt:lpstr>
      <vt:lpstr>Resins classification based on their chemical nature</vt:lpstr>
      <vt:lpstr>Resins classification based on their Occurrence with other secondary metabolites</vt:lpstr>
      <vt:lpstr>Resins extraction methods</vt:lpstr>
      <vt:lpstr>Myrrh</vt:lpstr>
      <vt:lpstr>Myrrh</vt:lpstr>
      <vt:lpstr>Extraction …. Of what?</vt:lpstr>
      <vt:lpstr>Identification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Resins</dc:title>
  <dc:creator>Riham Adnan</dc:creator>
  <cp:lastModifiedBy>Riham Adnan</cp:lastModifiedBy>
  <cp:revision>17</cp:revision>
  <dcterms:created xsi:type="dcterms:W3CDTF">2023-11-23T08:04:14Z</dcterms:created>
  <dcterms:modified xsi:type="dcterms:W3CDTF">2023-12-05T03:04:28Z</dcterms:modified>
</cp:coreProperties>
</file>